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9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BEA5F2-5E69-4DBF-9A1D-AA36AF1470BE}" type="datetimeFigureOut">
              <a:rPr lang="es-ES" smtClean="0"/>
              <a:pPr/>
              <a:t>15/05/2026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C977038-F77A-4994-B266-782F642E0A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Construyendo un Reglamento para Directivas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Profesor </a:t>
            </a:r>
            <a:r>
              <a:rPr lang="es-ES" dirty="0" err="1" smtClean="0"/>
              <a:t>Mg.</a:t>
            </a:r>
            <a:r>
              <a:rPr lang="es-ES" dirty="0" smtClean="0"/>
              <a:t> Álvaro Silva </a:t>
            </a:r>
            <a:r>
              <a:rPr lang="es-ES" dirty="0" err="1" smtClean="0"/>
              <a:t>Ceriani</a:t>
            </a:r>
            <a:endParaRPr lang="es-ES" dirty="0"/>
          </a:p>
        </p:txBody>
      </p:sp>
      <p:pic>
        <p:nvPicPr>
          <p:cNvPr id="48130" name="Picture 2" descr="C:\Users\cra\Desktop\Logos PFC\Logo PF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4214818"/>
            <a:ext cx="1928826" cy="1928826"/>
          </a:xfrm>
          <a:prstGeom prst="rect">
            <a:avLst/>
          </a:prstGeom>
          <a:noFill/>
        </p:spPr>
      </p:pic>
      <p:sp>
        <p:nvSpPr>
          <p:cNvPr id="48132" name="AutoShape 4" descr="C:\Users\cra\Desktop\logo_solo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134" name="AutoShape 6" descr="C:\Users\cra\Desktop\logo_solo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136" name="AutoShape 8" descr="C:\Users\cra\Desktop\logo_solo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138" name="AutoShape 10" descr="C:\Users\cra\Desktop\logo_solo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140" name="AutoShape 12" descr="C:\Users\cra\Desktop\logo_solo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142" name="AutoShape 14" descr="C:\Users\cra\Desktop\logo_solo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144" name="AutoShape 16" descr="C:\Users\cra\Desktop\logo_solo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146" name="AutoShape 18" descr="C:\Users\cra\Desktop\logo_solo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571612"/>
            <a:ext cx="8183880" cy="221457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Cómo se administran los dineros Rendición de cuentas Quién supervisa.</a:t>
            </a:r>
            <a:br>
              <a:rPr lang="es-ES" dirty="0" smtClean="0"/>
            </a:br>
            <a:r>
              <a:rPr lang="es-ES" dirty="0" err="1" smtClean="0"/>
              <a:t>Accountability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826946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9. </a:t>
            </a:r>
            <a:r>
              <a:rPr lang="es-ES" b="1" dirty="0" smtClean="0"/>
              <a:t>Manejo de recursos (si aplica)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428736"/>
            <a:ext cx="8183880" cy="378621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Define claramente:</a:t>
            </a:r>
            <a:br>
              <a:rPr lang="es-ES" dirty="0" smtClean="0"/>
            </a:br>
            <a:r>
              <a:rPr lang="es-ES" dirty="0" smtClean="0"/>
              <a:t>Qué se considera incumplimiento </a:t>
            </a:r>
            <a:br>
              <a:rPr lang="es-ES" dirty="0" smtClean="0"/>
            </a:br>
            <a:r>
              <a:rPr lang="es-ES" dirty="0" smtClean="0"/>
              <a:t>Procedimientos (advertencias, reemplazos) </a:t>
            </a:r>
            <a:br>
              <a:rPr lang="es-ES" dirty="0" smtClean="0"/>
            </a:br>
            <a:r>
              <a:rPr lang="es-ES" dirty="0" smtClean="0"/>
              <a:t>Causales de destitución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826946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10. </a:t>
            </a:r>
            <a:r>
              <a:rPr lang="es-ES" b="1" dirty="0" smtClean="0"/>
              <a:t>Faltas y sanciones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285860"/>
            <a:ext cx="8183880" cy="4749180"/>
          </a:xfrm>
        </p:spPr>
        <p:txBody>
          <a:bodyPr/>
          <a:lstStyle/>
          <a:p>
            <a:r>
              <a:rPr lang="es-ES" dirty="0" smtClean="0"/>
              <a:t>Qué pasa si alguien renuncia o es removido </a:t>
            </a:r>
            <a:br>
              <a:rPr lang="es-ES" dirty="0" smtClean="0"/>
            </a:br>
            <a:r>
              <a:rPr lang="es-ES" dirty="0" smtClean="0"/>
              <a:t>Quién asume el cargo </a:t>
            </a:r>
            <a:br>
              <a:rPr lang="es-ES" dirty="0" smtClean="0"/>
            </a:br>
            <a:r>
              <a:rPr lang="es-ES" dirty="0" smtClean="0"/>
              <a:t>Si se realizan nuevas elecciones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2632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11. </a:t>
            </a:r>
            <a:r>
              <a:rPr lang="es-ES" b="1" dirty="0" smtClean="0"/>
              <a:t>Reemplazos y vacantes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142984"/>
            <a:ext cx="8183880" cy="214314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Relación con Centro de Estudiantes Coordinación con docentes o equipos de convivencia</a:t>
            </a:r>
            <a:br>
              <a:rPr lang="es-ES" dirty="0" smtClean="0"/>
            </a:br>
            <a:r>
              <a:rPr lang="es-ES" dirty="0" smtClean="0"/>
              <a:t>Directivo a Cargo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755508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12. </a:t>
            </a:r>
            <a:r>
              <a:rPr lang="es-ES" b="1" dirty="0" smtClean="0"/>
              <a:t>Vinculación con el colegio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357298"/>
            <a:ext cx="8183880" cy="207170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Instancias para revisar cómo está funcionando la directiva Autoevaluación o retroalimentación del curso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84070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13. </a:t>
            </a:r>
            <a:r>
              <a:rPr lang="es-ES" b="1" dirty="0" smtClean="0"/>
              <a:t>Evaluación de la gestión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285860"/>
            <a:ext cx="8183880" cy="3571900"/>
          </a:xfrm>
        </p:spPr>
        <p:txBody>
          <a:bodyPr/>
          <a:lstStyle/>
          <a:p>
            <a:r>
              <a:rPr lang="es-ES" dirty="0" smtClean="0"/>
              <a:t>Flexibilidad según nivel (básica/media) </a:t>
            </a:r>
            <a:br>
              <a:rPr lang="es-ES" dirty="0" smtClean="0"/>
            </a:br>
            <a:r>
              <a:rPr lang="es-ES" dirty="0" smtClean="0"/>
              <a:t>Quién puede modificar el reglamento </a:t>
            </a:r>
            <a:br>
              <a:rPr lang="es-ES" dirty="0" smtClean="0"/>
            </a:br>
            <a:r>
              <a:rPr lang="es-ES" dirty="0" smtClean="0"/>
              <a:t>Fecha de entrada en vigencia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2632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14. </a:t>
            </a:r>
            <a:r>
              <a:rPr lang="es-ES" b="1" dirty="0" smtClean="0"/>
              <a:t>Disposiciones generales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142984"/>
            <a:ext cx="8183880" cy="489205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Explica para qué existe la directiva (Fundamentación):</a:t>
            </a:r>
            <a:br>
              <a:rPr lang="es-ES" dirty="0" smtClean="0"/>
            </a:br>
            <a:r>
              <a:rPr lang="es-ES" dirty="0" smtClean="0"/>
              <a:t>Representar a los padres </a:t>
            </a:r>
            <a:br>
              <a:rPr lang="es-ES" dirty="0" smtClean="0"/>
            </a:br>
            <a:r>
              <a:rPr lang="es-ES" dirty="0" smtClean="0"/>
              <a:t>Canalizar inquietudes </a:t>
            </a:r>
            <a:br>
              <a:rPr lang="es-ES" dirty="0" smtClean="0"/>
            </a:br>
            <a:r>
              <a:rPr lang="es-ES" dirty="0" smtClean="0"/>
              <a:t>Promover la convivencia y participación en un marco de respeto mutuo</a:t>
            </a:r>
            <a:br>
              <a:rPr lang="es-ES" dirty="0" smtClean="0"/>
            </a:br>
            <a:r>
              <a:rPr lang="es-ES" dirty="0" smtClean="0"/>
              <a:t>Apoyar la gestión del colegio ( Se asumen como un eslabón más)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755508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1. </a:t>
            </a:r>
            <a:r>
              <a:rPr lang="es-ES" b="1" dirty="0" smtClean="0"/>
              <a:t>Propósito del reglamento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357298"/>
            <a:ext cx="8183880" cy="4214842"/>
          </a:xfrm>
        </p:spPr>
        <p:txBody>
          <a:bodyPr>
            <a:noAutofit/>
          </a:bodyPr>
          <a:lstStyle/>
          <a:p>
            <a:r>
              <a:rPr lang="es-ES" sz="2800" dirty="0" smtClean="0"/>
              <a:t>Define los cargos mínimos y opcionales. Por ejemplo:</a:t>
            </a:r>
            <a:br>
              <a:rPr lang="es-ES" sz="2800" dirty="0" smtClean="0"/>
            </a:br>
            <a:r>
              <a:rPr lang="es-ES" sz="2800" dirty="0" smtClean="0"/>
              <a:t>Presidente/a </a:t>
            </a:r>
            <a:br>
              <a:rPr lang="es-ES" sz="2800" dirty="0" smtClean="0"/>
            </a:br>
            <a:r>
              <a:rPr lang="es-ES" sz="2800" dirty="0" smtClean="0"/>
              <a:t>Secretario/a </a:t>
            </a:r>
            <a:br>
              <a:rPr lang="es-ES" sz="2800" dirty="0" smtClean="0"/>
            </a:br>
            <a:r>
              <a:rPr lang="es-ES" sz="2800" dirty="0" smtClean="0"/>
              <a:t>Tesorero/a </a:t>
            </a:r>
            <a:br>
              <a:rPr lang="es-ES" sz="2800" dirty="0" smtClean="0"/>
            </a:br>
            <a:r>
              <a:rPr lang="es-ES" sz="2800" dirty="0" smtClean="0"/>
              <a:t>Delegados (Convivencia, Pastoral) </a:t>
            </a:r>
            <a:br>
              <a:rPr lang="es-ES" sz="2800" dirty="0" smtClean="0"/>
            </a:br>
            <a:r>
              <a:rPr lang="es-ES" sz="2800" dirty="0" smtClean="0"/>
              <a:t>También se puede indicar si se permiten otros cargos según la realidad.</a:t>
            </a:r>
            <a:br>
              <a:rPr lang="es-ES" sz="2800" dirty="0" smtClean="0"/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755508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2. </a:t>
            </a:r>
            <a:r>
              <a:rPr lang="es-ES" b="1" dirty="0" smtClean="0"/>
              <a:t>Estructura de la directiva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428736"/>
            <a:ext cx="8183880" cy="4606304"/>
          </a:xfrm>
        </p:spPr>
        <p:txBody>
          <a:bodyPr>
            <a:noAutofit/>
          </a:bodyPr>
          <a:lstStyle/>
          <a:p>
            <a:r>
              <a:rPr lang="es-ES" sz="3000" dirty="0" smtClean="0"/>
              <a:t>Especifica claramente qué hace cada uno. Por ejemplo:</a:t>
            </a:r>
            <a:br>
              <a:rPr lang="es-ES" sz="3000" dirty="0" smtClean="0"/>
            </a:br>
            <a:r>
              <a:rPr lang="es-ES" sz="3000" dirty="0" smtClean="0"/>
              <a:t>Presidente: lidera reuniones, representa a los apoderados  </a:t>
            </a:r>
            <a:br>
              <a:rPr lang="es-ES" sz="3000" dirty="0" smtClean="0"/>
            </a:br>
            <a:r>
              <a:rPr lang="es-ES" sz="3000" dirty="0" smtClean="0"/>
              <a:t>Secretario: toma actas </a:t>
            </a:r>
            <a:br>
              <a:rPr lang="es-ES" sz="3000" dirty="0" smtClean="0"/>
            </a:br>
            <a:r>
              <a:rPr lang="es-ES" sz="3000" dirty="0" smtClean="0"/>
              <a:t>Tesorero: administra fondos </a:t>
            </a:r>
            <a:br>
              <a:rPr lang="es-ES" sz="3000" dirty="0" smtClean="0"/>
            </a:br>
            <a:r>
              <a:rPr lang="es-ES" sz="3000" dirty="0" smtClean="0"/>
              <a:t>Delegados: coordinan áreas específicas </a:t>
            </a:r>
            <a:br>
              <a:rPr lang="es-ES" sz="3000" dirty="0" smtClean="0"/>
            </a:br>
            <a:r>
              <a:rPr lang="es-ES" sz="3000" dirty="0" smtClean="0"/>
              <a:t>Esto evita confusiones y conflictos.</a:t>
            </a:r>
            <a:br>
              <a:rPr lang="es-ES" sz="3000" dirty="0" smtClean="0"/>
            </a:br>
            <a:endParaRPr lang="es-ES" sz="3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826946"/>
          </a:xfrm>
        </p:spPr>
        <p:txBody>
          <a:bodyPr/>
          <a:lstStyle/>
          <a:p>
            <a:r>
              <a:rPr lang="es-ES" dirty="0" smtClean="0"/>
              <a:t>3. </a:t>
            </a:r>
            <a:r>
              <a:rPr lang="es-ES" b="1" dirty="0" smtClean="0"/>
              <a:t>Funciones de cada cargo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571612"/>
            <a:ext cx="8183880" cy="3857652"/>
          </a:xfrm>
        </p:spPr>
        <p:txBody>
          <a:bodyPr>
            <a:normAutofit/>
          </a:bodyPr>
          <a:lstStyle/>
          <a:p>
            <a:r>
              <a:rPr lang="es-ES" dirty="0" smtClean="0"/>
              <a:t>Define criterios como:</a:t>
            </a:r>
            <a:br>
              <a:rPr lang="es-ES" dirty="0" smtClean="0"/>
            </a:br>
            <a:r>
              <a:rPr lang="es-ES" dirty="0" smtClean="0"/>
              <a:t>Alinearse con el PEI y RICE </a:t>
            </a:r>
            <a:br>
              <a:rPr lang="es-ES" dirty="0" smtClean="0"/>
            </a:br>
            <a:r>
              <a:rPr lang="es-ES" dirty="0" smtClean="0"/>
              <a:t>Responsabilidad y Rol  </a:t>
            </a:r>
            <a:br>
              <a:rPr lang="es-ES" dirty="0" smtClean="0"/>
            </a:br>
            <a:r>
              <a:rPr lang="es-ES" dirty="0" smtClean="0"/>
              <a:t>Interés en representar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826946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4. </a:t>
            </a:r>
            <a:r>
              <a:rPr lang="es-ES" b="1" dirty="0" smtClean="0"/>
              <a:t>Requisitos para postular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500174"/>
            <a:ext cx="8183880" cy="453486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Muy importante que sea transparente:</a:t>
            </a:r>
            <a:br>
              <a:rPr lang="es-ES" dirty="0" smtClean="0"/>
            </a:br>
            <a:r>
              <a:rPr lang="es-ES" dirty="0" smtClean="0"/>
              <a:t>Tipo de votación (secreta, a mano alzada, digital) </a:t>
            </a:r>
            <a:br>
              <a:rPr lang="es-ES" dirty="0" smtClean="0"/>
            </a:br>
            <a:r>
              <a:rPr lang="es-ES" dirty="0" smtClean="0"/>
              <a:t>Periodicidad (anual, semestral) </a:t>
            </a:r>
            <a:br>
              <a:rPr lang="es-ES" dirty="0" smtClean="0"/>
            </a:br>
            <a:r>
              <a:rPr lang="es-ES" dirty="0" smtClean="0"/>
              <a:t>Presentación de candidaturas </a:t>
            </a:r>
            <a:br>
              <a:rPr lang="es-ES" dirty="0" smtClean="0"/>
            </a:br>
            <a:r>
              <a:rPr lang="es-ES" dirty="0" smtClean="0"/>
              <a:t>Campaña (importante) </a:t>
            </a:r>
            <a:br>
              <a:rPr lang="es-ES" dirty="0" smtClean="0"/>
            </a:br>
            <a:r>
              <a:rPr lang="es-ES" dirty="0" smtClean="0"/>
              <a:t>Quién supervisa (TRICEL)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84070"/>
          </a:xfrm>
        </p:spPr>
        <p:txBody>
          <a:bodyPr/>
          <a:lstStyle/>
          <a:p>
            <a:r>
              <a:rPr lang="es-ES" dirty="0" smtClean="0"/>
              <a:t>5. </a:t>
            </a:r>
            <a:r>
              <a:rPr lang="es-ES" b="1" dirty="0" smtClean="0"/>
              <a:t>Proceso de elección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357298"/>
            <a:ext cx="8183880" cy="200026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Extensión del período</a:t>
            </a:r>
            <a:br>
              <a:rPr lang="es-ES" dirty="0" smtClean="0"/>
            </a:br>
            <a:r>
              <a:rPr lang="es-ES" dirty="0" smtClean="0"/>
              <a:t>Dos años con elección en el segundo semestre</a:t>
            </a:r>
            <a:br>
              <a:rPr lang="es-ES" dirty="0" smtClean="0"/>
            </a:br>
            <a:r>
              <a:rPr lang="es-ES" dirty="0" smtClean="0"/>
              <a:t>La duración se justifica en las acciones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755508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6. </a:t>
            </a:r>
            <a:r>
              <a:rPr lang="es-ES" b="1" dirty="0" smtClean="0"/>
              <a:t>Duración del cargo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285860"/>
            <a:ext cx="8183880" cy="474918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Incluye aspectos como:</a:t>
            </a:r>
            <a:br>
              <a:rPr lang="es-ES" dirty="0" smtClean="0"/>
            </a:br>
            <a:r>
              <a:rPr lang="es-ES" dirty="0" smtClean="0"/>
              <a:t>Derechos:</a:t>
            </a:r>
            <a:br>
              <a:rPr lang="es-ES" dirty="0" smtClean="0"/>
            </a:br>
            <a:r>
              <a:rPr lang="es-ES" dirty="0" smtClean="0"/>
              <a:t>Ser escuchados </a:t>
            </a:r>
            <a:br>
              <a:rPr lang="es-ES" dirty="0" smtClean="0"/>
            </a:br>
            <a:r>
              <a:rPr lang="es-ES" dirty="0" smtClean="0"/>
              <a:t>Proponer iniciativas </a:t>
            </a:r>
            <a:br>
              <a:rPr lang="es-ES" dirty="0" smtClean="0"/>
            </a:br>
            <a:r>
              <a:rPr lang="es-ES" dirty="0" smtClean="0"/>
              <a:t>Recibir apoyo del establecimiento </a:t>
            </a:r>
            <a:br>
              <a:rPr lang="es-ES" dirty="0" smtClean="0"/>
            </a:br>
            <a:r>
              <a:rPr lang="es-ES" dirty="0" smtClean="0"/>
              <a:t>Deberes:</a:t>
            </a:r>
            <a:br>
              <a:rPr lang="es-ES" dirty="0" smtClean="0"/>
            </a:br>
            <a:r>
              <a:rPr lang="es-ES" dirty="0" smtClean="0"/>
              <a:t>Representar fielmente al curso </a:t>
            </a:r>
            <a:br>
              <a:rPr lang="es-ES" dirty="0" smtClean="0"/>
            </a:br>
            <a:r>
              <a:rPr lang="es-ES" dirty="0" smtClean="0"/>
              <a:t>Mantenerse alineados </a:t>
            </a:r>
            <a:br>
              <a:rPr lang="es-ES" dirty="0" smtClean="0"/>
            </a:br>
            <a:r>
              <a:rPr lang="es-ES" dirty="0" smtClean="0"/>
              <a:t>Informar acuerdos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2632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7. </a:t>
            </a:r>
            <a:r>
              <a:rPr lang="es-ES" b="1" dirty="0" smtClean="0"/>
              <a:t>Derechos y deberes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1357298"/>
            <a:ext cx="8183880" cy="350046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Frecuencia (semanal, mensual) Participantes Registro (actas obligatorias o no)</a:t>
            </a:r>
            <a:br>
              <a:rPr lang="es-ES" dirty="0" smtClean="0"/>
            </a:br>
            <a:r>
              <a:rPr lang="es-ES" dirty="0" smtClean="0"/>
              <a:t>Importante: Incluir la digitalización, abrirse a la Comunidad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755508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8. </a:t>
            </a:r>
            <a:r>
              <a:rPr lang="es-ES" b="1" dirty="0" smtClean="0"/>
              <a:t>Reuniones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</TotalTime>
  <Words>185</Words>
  <Application>Microsoft Office PowerPoint</Application>
  <PresentationFormat>Presentación en pantalla (4:3)</PresentationFormat>
  <Paragraphs>30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Aspecto</vt:lpstr>
      <vt:lpstr>Construyendo un Reglamento para Directivas</vt:lpstr>
      <vt:lpstr>Explica para qué existe la directiva (Fundamentación): Representar a los padres  Canalizar inquietudes  Promover la convivencia y participación en un marco de respeto mutuo Apoyar la gestión del colegio ( Se asumen como un eslabón más)  </vt:lpstr>
      <vt:lpstr>Define los cargos mínimos y opcionales. Por ejemplo: Presidente/a  Secretario/a  Tesorero/a  Delegados (Convivencia, Pastoral)  También se puede indicar si se permiten otros cargos según la realidad. </vt:lpstr>
      <vt:lpstr>Especifica claramente qué hace cada uno. Por ejemplo: Presidente: lidera reuniones, representa a los apoderados   Secretario: toma actas  Tesorero: administra fondos  Delegados: coordinan áreas específicas  Esto evita confusiones y conflictos. </vt:lpstr>
      <vt:lpstr>Define criterios como: Alinearse con el PEI y RICE  Responsabilidad y Rol   Interés en representar   </vt:lpstr>
      <vt:lpstr>Muy importante que sea transparente: Tipo de votación (secreta, a mano alzada, digital)  Periodicidad (anual, semestral)  Presentación de candidaturas  Campaña (importante)  Quién supervisa (TRICEL) </vt:lpstr>
      <vt:lpstr>Extensión del período Dos años con elección en el segundo semestre La duración se justifica en las acciones</vt:lpstr>
      <vt:lpstr>Incluye aspectos como: Derechos: Ser escuchados  Proponer iniciativas  Recibir apoyo del establecimiento  Deberes: Representar fielmente al curso  Mantenerse alineados  Informar acuerdos </vt:lpstr>
      <vt:lpstr>      Frecuencia (semanal, mensual) Participantes Registro (actas obligatorias o no) Importante: Incluir la digitalización, abrirse a la Comunidad</vt:lpstr>
      <vt:lpstr>Cómo se administran los dineros Rendición de cuentas Quién supervisa. Accountability</vt:lpstr>
      <vt:lpstr>Define claramente: Qué se considera incumplimiento  Procedimientos (advertencias, reemplazos)  Causales de destitución </vt:lpstr>
      <vt:lpstr>Qué pasa si alguien renuncia o es removido  Quién asume el cargo  Si se realizan nuevas elecciones  </vt:lpstr>
      <vt:lpstr>Relación con Centro de Estudiantes Coordinación con docentes o equipos de convivencia Directivo a Cargo </vt:lpstr>
      <vt:lpstr>Instancias para revisar cómo está funcionando la directiva Autoevaluación o retroalimentación del curso</vt:lpstr>
      <vt:lpstr>Flexibilidad según nivel (básica/media)  Quién puede modificar el reglamento  Fecha de entrada en vigencia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Construyendo un Reglamento para Directivas</dc:title>
  <dc:creator>cra</dc:creator>
  <cp:lastModifiedBy>Educadora</cp:lastModifiedBy>
  <cp:revision>6</cp:revision>
  <dcterms:created xsi:type="dcterms:W3CDTF">2026-04-27T15:08:18Z</dcterms:created>
  <dcterms:modified xsi:type="dcterms:W3CDTF">2026-05-15T14:16:36Z</dcterms:modified>
</cp:coreProperties>
</file>