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57" r:id="rId6"/>
    <p:sldId id="258" r:id="rId7"/>
    <p:sldId id="259" r:id="rId8"/>
    <p:sldId id="260" r:id="rId9"/>
    <p:sldId id="261" r:id="rId10"/>
    <p:sldId id="266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cción sin título" id="{D118F9F6-B265-4BC7-B03B-BAB85316B14B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E5B36-7F22-3DC1-462D-E3B96F5F1F3E}" v="50" dt="2025-04-10T19:42:42.411"/>
    <p1510:client id="{2F660700-98E2-B4FC-BDE2-050A1A2D2B5C}" v="914" dt="2025-04-10T18:04:05.032"/>
    <p1510:client id="{B082DA9C-6597-EB00-FDB3-7064EF3E2E2D}" v="57" dt="2025-04-10T19:28:40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20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89A75-5A25-4834-9388-D557642411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A3CDF20-A317-4BE5-BD26-F8EB0ECE269B}">
      <dgm:prSet phldrT="[Texto]"/>
      <dgm:spPr/>
      <dgm:t>
        <a:bodyPr/>
        <a:lstStyle/>
        <a:p>
          <a:r>
            <a:rPr lang="es-CL" dirty="0" smtClean="0"/>
            <a:t>1.- Información CGP</a:t>
          </a:r>
          <a:endParaRPr lang="es-ES" dirty="0"/>
        </a:p>
      </dgm:t>
    </dgm:pt>
    <dgm:pt modelId="{4B3F11B8-FDF1-4545-AAC5-BB641398B1CA}" type="parTrans" cxnId="{52BCF3B2-9AD5-43F0-A7E0-7C0B29C08883}">
      <dgm:prSet/>
      <dgm:spPr/>
      <dgm:t>
        <a:bodyPr/>
        <a:lstStyle/>
        <a:p>
          <a:endParaRPr lang="es-ES"/>
        </a:p>
      </dgm:t>
    </dgm:pt>
    <dgm:pt modelId="{A8CDBCA3-AC3A-4814-A4C8-A84E2A2C654E}" type="sibTrans" cxnId="{52BCF3B2-9AD5-43F0-A7E0-7C0B29C08883}">
      <dgm:prSet/>
      <dgm:spPr/>
      <dgm:t>
        <a:bodyPr/>
        <a:lstStyle/>
        <a:p>
          <a:endParaRPr lang="es-ES"/>
        </a:p>
      </dgm:t>
    </dgm:pt>
    <dgm:pt modelId="{B327C55A-2807-4634-AF10-671697CD4077}">
      <dgm:prSet phldrT="[Texto]"/>
      <dgm:spPr/>
      <dgm:t>
        <a:bodyPr/>
        <a:lstStyle/>
        <a:p>
          <a:r>
            <a:rPr lang="es-CL" dirty="0" smtClean="0"/>
            <a:t>2.- Actualización del RICE</a:t>
          </a:r>
          <a:endParaRPr lang="es-ES" dirty="0"/>
        </a:p>
      </dgm:t>
    </dgm:pt>
    <dgm:pt modelId="{0D628430-9F19-4E68-A7F5-72B1835B8CA8}" type="parTrans" cxnId="{9963FB12-3EAF-4439-8C12-D3621688A8D5}">
      <dgm:prSet/>
      <dgm:spPr/>
      <dgm:t>
        <a:bodyPr/>
        <a:lstStyle/>
        <a:p>
          <a:endParaRPr lang="es-ES"/>
        </a:p>
      </dgm:t>
    </dgm:pt>
    <dgm:pt modelId="{894B7718-416F-45FF-9901-9BCC3BA9748B}" type="sibTrans" cxnId="{9963FB12-3EAF-4439-8C12-D3621688A8D5}">
      <dgm:prSet/>
      <dgm:spPr/>
      <dgm:t>
        <a:bodyPr/>
        <a:lstStyle/>
        <a:p>
          <a:endParaRPr lang="es-ES"/>
        </a:p>
      </dgm:t>
    </dgm:pt>
    <dgm:pt modelId="{2854C19D-335A-4148-BA5B-A742370B2005}" type="pres">
      <dgm:prSet presAssocID="{24089A75-5A25-4834-9388-D557642411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D202C0-DAD5-4634-AA80-BD60A963C461}" type="pres">
      <dgm:prSet presAssocID="{1A3CDF20-A317-4BE5-BD26-F8EB0ECE269B}" presName="parentLin" presStyleCnt="0"/>
      <dgm:spPr/>
    </dgm:pt>
    <dgm:pt modelId="{511D19A8-D37C-4CD2-9547-62542A808B6F}" type="pres">
      <dgm:prSet presAssocID="{1A3CDF20-A317-4BE5-BD26-F8EB0ECE269B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FA601616-75A9-48FE-B845-BA77753067A2}" type="pres">
      <dgm:prSet presAssocID="{1A3CDF20-A317-4BE5-BD26-F8EB0ECE269B}" presName="parentText" presStyleLbl="node1" presStyleIdx="0" presStyleCnt="2" custScaleX="13500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490A61-EEFB-4EAF-89C3-62191465E4A0}" type="pres">
      <dgm:prSet presAssocID="{1A3CDF20-A317-4BE5-BD26-F8EB0ECE269B}" presName="negativeSpace" presStyleCnt="0"/>
      <dgm:spPr/>
    </dgm:pt>
    <dgm:pt modelId="{7525D473-D644-4C8B-9465-83EB6115A426}" type="pres">
      <dgm:prSet presAssocID="{1A3CDF20-A317-4BE5-BD26-F8EB0ECE269B}" presName="childText" presStyleLbl="conFgAcc1" presStyleIdx="0" presStyleCnt="2">
        <dgm:presLayoutVars>
          <dgm:bulletEnabled val="1"/>
        </dgm:presLayoutVars>
      </dgm:prSet>
      <dgm:spPr/>
    </dgm:pt>
    <dgm:pt modelId="{9B656FD9-4144-4B25-A375-D19F18782978}" type="pres">
      <dgm:prSet presAssocID="{A8CDBCA3-AC3A-4814-A4C8-A84E2A2C654E}" presName="spaceBetweenRectangles" presStyleCnt="0"/>
      <dgm:spPr/>
    </dgm:pt>
    <dgm:pt modelId="{68CC0FFF-B3F8-4991-A600-FCA606BE8A38}" type="pres">
      <dgm:prSet presAssocID="{B327C55A-2807-4634-AF10-671697CD4077}" presName="parentLin" presStyleCnt="0"/>
      <dgm:spPr/>
    </dgm:pt>
    <dgm:pt modelId="{5A6F8D8A-75E1-4338-B211-C8567CB64785}" type="pres">
      <dgm:prSet presAssocID="{B327C55A-2807-4634-AF10-671697CD4077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ECF00B17-6894-4605-A397-F7D18D32F92D}" type="pres">
      <dgm:prSet presAssocID="{B327C55A-2807-4634-AF10-671697CD4077}" presName="parentText" presStyleLbl="node1" presStyleIdx="1" presStyleCnt="2" custScaleX="138120" custLinFactNeighborX="-613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E07074-2257-4372-9E6E-AF5768272638}" type="pres">
      <dgm:prSet presAssocID="{B327C55A-2807-4634-AF10-671697CD4077}" presName="negativeSpace" presStyleCnt="0"/>
      <dgm:spPr/>
    </dgm:pt>
    <dgm:pt modelId="{1A7A3450-F59D-4F8F-B0F9-8500CCD3E8D4}" type="pres">
      <dgm:prSet presAssocID="{B327C55A-2807-4634-AF10-671697CD407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6B034AD-C267-4335-A953-633D6365C1BA}" type="presOf" srcId="{1A3CDF20-A317-4BE5-BD26-F8EB0ECE269B}" destId="{511D19A8-D37C-4CD2-9547-62542A808B6F}" srcOrd="0" destOrd="0" presId="urn:microsoft.com/office/officeart/2005/8/layout/list1"/>
    <dgm:cxn modelId="{52BCF3B2-9AD5-43F0-A7E0-7C0B29C08883}" srcId="{24089A75-5A25-4834-9388-D55764241147}" destId="{1A3CDF20-A317-4BE5-BD26-F8EB0ECE269B}" srcOrd="0" destOrd="0" parTransId="{4B3F11B8-FDF1-4545-AAC5-BB641398B1CA}" sibTransId="{A8CDBCA3-AC3A-4814-A4C8-A84E2A2C654E}"/>
    <dgm:cxn modelId="{DB23B852-FC0F-4E48-A6B0-D49581201C0A}" type="presOf" srcId="{B327C55A-2807-4634-AF10-671697CD4077}" destId="{ECF00B17-6894-4605-A397-F7D18D32F92D}" srcOrd="1" destOrd="0" presId="urn:microsoft.com/office/officeart/2005/8/layout/list1"/>
    <dgm:cxn modelId="{BFDC891E-E183-438C-B44C-F684544DAB46}" type="presOf" srcId="{B327C55A-2807-4634-AF10-671697CD4077}" destId="{5A6F8D8A-75E1-4338-B211-C8567CB64785}" srcOrd="0" destOrd="0" presId="urn:microsoft.com/office/officeart/2005/8/layout/list1"/>
    <dgm:cxn modelId="{9185D216-11D5-4F0B-8314-9D5DAF045543}" type="presOf" srcId="{1A3CDF20-A317-4BE5-BD26-F8EB0ECE269B}" destId="{FA601616-75A9-48FE-B845-BA77753067A2}" srcOrd="1" destOrd="0" presId="urn:microsoft.com/office/officeart/2005/8/layout/list1"/>
    <dgm:cxn modelId="{84FDA071-5C02-44E4-A6D7-2B2C104F7239}" type="presOf" srcId="{24089A75-5A25-4834-9388-D55764241147}" destId="{2854C19D-335A-4148-BA5B-A742370B2005}" srcOrd="0" destOrd="0" presId="urn:microsoft.com/office/officeart/2005/8/layout/list1"/>
    <dgm:cxn modelId="{9963FB12-3EAF-4439-8C12-D3621688A8D5}" srcId="{24089A75-5A25-4834-9388-D55764241147}" destId="{B327C55A-2807-4634-AF10-671697CD4077}" srcOrd="1" destOrd="0" parTransId="{0D628430-9F19-4E68-A7F5-72B1835B8CA8}" sibTransId="{894B7718-416F-45FF-9901-9BCC3BA9748B}"/>
    <dgm:cxn modelId="{15BA69D2-BFEB-48EE-923F-B20BDE858B41}" type="presParOf" srcId="{2854C19D-335A-4148-BA5B-A742370B2005}" destId="{A0D202C0-DAD5-4634-AA80-BD60A963C461}" srcOrd="0" destOrd="0" presId="urn:microsoft.com/office/officeart/2005/8/layout/list1"/>
    <dgm:cxn modelId="{A6896B5F-F703-4DD2-B095-7D02A5257204}" type="presParOf" srcId="{A0D202C0-DAD5-4634-AA80-BD60A963C461}" destId="{511D19A8-D37C-4CD2-9547-62542A808B6F}" srcOrd="0" destOrd="0" presId="urn:microsoft.com/office/officeart/2005/8/layout/list1"/>
    <dgm:cxn modelId="{E12AAF1D-F603-47B5-ADEE-F70673C2DD28}" type="presParOf" srcId="{A0D202C0-DAD5-4634-AA80-BD60A963C461}" destId="{FA601616-75A9-48FE-B845-BA77753067A2}" srcOrd="1" destOrd="0" presId="urn:microsoft.com/office/officeart/2005/8/layout/list1"/>
    <dgm:cxn modelId="{F307002D-6434-4E21-963B-8E53F0A32DEE}" type="presParOf" srcId="{2854C19D-335A-4148-BA5B-A742370B2005}" destId="{51490A61-EEFB-4EAF-89C3-62191465E4A0}" srcOrd="1" destOrd="0" presId="urn:microsoft.com/office/officeart/2005/8/layout/list1"/>
    <dgm:cxn modelId="{54512B22-0E27-47EB-9117-CFF56DC79C28}" type="presParOf" srcId="{2854C19D-335A-4148-BA5B-A742370B2005}" destId="{7525D473-D644-4C8B-9465-83EB6115A426}" srcOrd="2" destOrd="0" presId="urn:microsoft.com/office/officeart/2005/8/layout/list1"/>
    <dgm:cxn modelId="{84F05B35-CA37-4835-8331-DB904C3A4816}" type="presParOf" srcId="{2854C19D-335A-4148-BA5B-A742370B2005}" destId="{9B656FD9-4144-4B25-A375-D19F18782978}" srcOrd="3" destOrd="0" presId="urn:microsoft.com/office/officeart/2005/8/layout/list1"/>
    <dgm:cxn modelId="{BDC24985-5ABC-4D04-8E8F-AFD24896FC31}" type="presParOf" srcId="{2854C19D-335A-4148-BA5B-A742370B2005}" destId="{68CC0FFF-B3F8-4991-A600-FCA606BE8A38}" srcOrd="4" destOrd="0" presId="urn:microsoft.com/office/officeart/2005/8/layout/list1"/>
    <dgm:cxn modelId="{F037A1B0-5DE7-496E-B4D0-96EB4A0ADDA5}" type="presParOf" srcId="{68CC0FFF-B3F8-4991-A600-FCA606BE8A38}" destId="{5A6F8D8A-75E1-4338-B211-C8567CB64785}" srcOrd="0" destOrd="0" presId="urn:microsoft.com/office/officeart/2005/8/layout/list1"/>
    <dgm:cxn modelId="{732EA16A-CBB2-4C19-A515-975F82EA115E}" type="presParOf" srcId="{68CC0FFF-B3F8-4991-A600-FCA606BE8A38}" destId="{ECF00B17-6894-4605-A397-F7D18D32F92D}" srcOrd="1" destOrd="0" presId="urn:microsoft.com/office/officeart/2005/8/layout/list1"/>
    <dgm:cxn modelId="{ECB838C8-F838-4767-9CD5-94D669F21D95}" type="presParOf" srcId="{2854C19D-335A-4148-BA5B-A742370B2005}" destId="{16E07074-2257-4372-9E6E-AF5768272638}" srcOrd="5" destOrd="0" presId="urn:microsoft.com/office/officeart/2005/8/layout/list1"/>
    <dgm:cxn modelId="{2C1195BE-5E54-4126-9F53-800B541D67A1}" type="presParOf" srcId="{2854C19D-335A-4148-BA5B-A742370B2005}" destId="{1A7A3450-F59D-4F8F-B0F9-8500CCD3E8D4}" srcOrd="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05/05/2025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05/05/2025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05/05/2025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05/05/2025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05/05/2025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05/05/2025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05/05/2025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05/05/2025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05/05/2025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05/05/2025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05/05/2025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pPr/>
              <a:t>05/05/2025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5018" y="1986915"/>
            <a:ext cx="10582102" cy="23876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1era REUNIÓN AMPLIADA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sz="5300" dirty="0" smtClean="0">
                <a:solidFill>
                  <a:schemeClr val="bg1"/>
                </a:solidFill>
              </a:rPr>
              <a:t>CENTRO GENERAL DE PADRES</a:t>
            </a:r>
            <a:endParaRPr lang="es-ES" sz="53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10102" y="5622030"/>
            <a:ext cx="4705003" cy="4961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smtClean="0"/>
              <a:t>Lunes 05 de mayo del 2025</a:t>
            </a:r>
            <a:endParaRPr lang="es-ES" dirty="0"/>
          </a:p>
        </p:txBody>
      </p:sp>
      <p:pic>
        <p:nvPicPr>
          <p:cNvPr id="4" name="Imagen 3" descr="Colegio Cardenal | Antonio Samoré">
            <a:extLst>
              <a:ext uri="{FF2B5EF4-FFF2-40B4-BE49-F238E27FC236}">
                <a16:creationId xmlns="" xmlns:a16="http://schemas.microsoft.com/office/drawing/2014/main" id="{AEF07021-B139-B816-A7B8-35E5B7731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935" y="382219"/>
            <a:ext cx="1202047" cy="738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plemente, muchas graci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782" y="864523"/>
            <a:ext cx="97536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a Vida de Oración Necesita Silencio Interi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142" y="2092353"/>
            <a:ext cx="6931359" cy="4158818"/>
          </a:xfrm>
          <a:prstGeom prst="rect">
            <a:avLst/>
          </a:prstGeom>
          <a:noFill/>
        </p:spPr>
      </p:pic>
      <p:pic>
        <p:nvPicPr>
          <p:cNvPr id="1028" name="Picture 4" descr="Palabra Oracion, HD Png Download - kind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2441" y="143711"/>
            <a:ext cx="6095595" cy="1834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Organización:</a:t>
            </a:r>
            <a:br>
              <a:rPr lang="es-CL" dirty="0" smtClean="0"/>
            </a:b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660400" y="1318202"/>
          <a:ext cx="106282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DIRECTIVA :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04108" y="2302625"/>
          <a:ext cx="8994372" cy="3336096"/>
        </p:xfrm>
        <a:graphic>
          <a:graphicData uri="http://schemas.openxmlformats.org/drawingml/2006/table">
            <a:tbl>
              <a:tblPr/>
              <a:tblGrid>
                <a:gridCol w="3632663"/>
                <a:gridCol w="5361709"/>
              </a:tblGrid>
              <a:tr h="619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3600" b="1" dirty="0">
                          <a:latin typeface="Calibri"/>
                          <a:ea typeface="Calibri"/>
                          <a:cs typeface="Calibri"/>
                        </a:rPr>
                        <a:t>NOMBRE</a:t>
                      </a:r>
                      <a:endParaRPr lang="es-E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2680" algn="l"/>
                        </a:tabLst>
                      </a:pPr>
                      <a:r>
                        <a:rPr lang="es-ES_tradnl" sz="3600" b="1" dirty="0">
                          <a:latin typeface="Calibri"/>
                          <a:ea typeface="Calibri"/>
                          <a:cs typeface="Calibri"/>
                        </a:rPr>
                        <a:t>CARGO</a:t>
                      </a:r>
                      <a:endParaRPr lang="es-E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67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3600" b="1" dirty="0">
                          <a:latin typeface="Calibri"/>
                          <a:ea typeface="Calibri"/>
                          <a:cs typeface="Calibri"/>
                        </a:rPr>
                        <a:t>Eugenia Navarro</a:t>
                      </a:r>
                      <a:endParaRPr lang="es-E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2680" algn="l"/>
                        </a:tabLst>
                      </a:pPr>
                      <a:r>
                        <a:rPr lang="es-ES_tradnl" sz="3600" dirty="0">
                          <a:latin typeface="Calibri"/>
                          <a:ea typeface="Calibri"/>
                          <a:cs typeface="Calibri"/>
                        </a:rPr>
                        <a:t>PRESIDENTA</a:t>
                      </a:r>
                      <a:endParaRPr lang="es-E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3600" b="1">
                          <a:latin typeface="Calibri"/>
                          <a:ea typeface="Calibri"/>
                          <a:cs typeface="Calibri"/>
                        </a:rPr>
                        <a:t>Edith Choque</a:t>
                      </a:r>
                      <a:endParaRPr lang="es-E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2680" algn="l"/>
                        </a:tabLst>
                      </a:pPr>
                      <a:r>
                        <a:rPr lang="es-ES_tradnl" sz="3600" dirty="0">
                          <a:latin typeface="Calibri"/>
                          <a:ea typeface="Calibri"/>
                          <a:cs typeface="Calibri"/>
                        </a:rPr>
                        <a:t>SECRETARIA</a:t>
                      </a:r>
                      <a:endParaRPr lang="es-E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3600" b="1">
                          <a:latin typeface="Calibri"/>
                          <a:ea typeface="Calibri"/>
                          <a:cs typeface="Calibri"/>
                        </a:rPr>
                        <a:t>Patricia Cespedes </a:t>
                      </a:r>
                      <a:endParaRPr lang="es-E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2680" algn="l"/>
                        </a:tabLst>
                      </a:pPr>
                      <a:r>
                        <a:rPr lang="es-ES_tradnl" sz="3600" dirty="0">
                          <a:latin typeface="Calibri"/>
                          <a:ea typeface="Calibri"/>
                          <a:cs typeface="Calibri"/>
                        </a:rPr>
                        <a:t>TESORERA</a:t>
                      </a:r>
                      <a:endParaRPr lang="es-E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3600" b="1">
                          <a:latin typeface="Calibri"/>
                          <a:ea typeface="Calibri"/>
                          <a:cs typeface="Calibri"/>
                        </a:rPr>
                        <a:t>Rosa Moreno S.</a:t>
                      </a:r>
                      <a:endParaRPr lang="es-E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2680" algn="l"/>
                        </a:tabLst>
                      </a:pPr>
                      <a:r>
                        <a:rPr lang="es-ES_tradnl" sz="3600" dirty="0" smtClean="0">
                          <a:latin typeface="Calibri"/>
                          <a:ea typeface="Calibri"/>
                          <a:cs typeface="Calibri"/>
                        </a:rPr>
                        <a:t>DIRECTIVO ASESORA  </a:t>
                      </a:r>
                      <a:r>
                        <a:rPr lang="es-ES_tradnl" sz="3600" dirty="0">
                          <a:latin typeface="Calibri"/>
                          <a:ea typeface="Calibri"/>
                          <a:cs typeface="Calibri"/>
                        </a:rPr>
                        <a:t>CGP</a:t>
                      </a:r>
                      <a:endParaRPr lang="es-E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FFAEC0-9B8C-17D9-E5D0-327B6CCE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58" y="-1124531"/>
            <a:ext cx="10515600" cy="2852737"/>
          </a:xfrm>
        </p:spPr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Aportes recaudados </a:t>
            </a:r>
            <a:r>
              <a:rPr lang="es-ES" dirty="0">
                <a:solidFill>
                  <a:schemeClr val="bg1"/>
                </a:solidFill>
              </a:rPr>
              <a:t>2025: $5.450.000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C3E25D0-2990-1A92-92B2-462569899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558" y="1848122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En comparación al año 2024, tuvimos un incremento del 15%</a:t>
            </a:r>
          </a:p>
        </p:txBody>
      </p:sp>
      <p:pic>
        <p:nvPicPr>
          <p:cNvPr id="5" name="Imagen 4" descr="Colegio Cardenal | Antonio Samoré">
            <a:extLst>
              <a:ext uri="{FF2B5EF4-FFF2-40B4-BE49-F238E27FC236}">
                <a16:creationId xmlns="" xmlns:a16="http://schemas.microsoft.com/office/drawing/2014/main" id="{F14DCE21-6A14-B8BD-0710-6A4B673D1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935" y="382219"/>
            <a:ext cx="1202047" cy="7383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1C7A27B-8126-FB0D-0609-3278AAA24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934" y="3213062"/>
            <a:ext cx="4924425" cy="28479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A6AD9A0-B5E5-F79C-5885-F91359133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952" y="2898737"/>
            <a:ext cx="4171950" cy="3476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907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1B818E7-70F8-8C75-D1D9-0DF644AF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800" dirty="0">
                <a:solidFill>
                  <a:schemeClr val="bg1"/>
                </a:solidFill>
              </a:rPr>
              <a:t>Actividades y acciones realizadas a </a:t>
            </a:r>
            <a:br>
              <a:rPr lang="es-ES" sz="4800" dirty="0">
                <a:solidFill>
                  <a:schemeClr val="bg1"/>
                </a:solidFill>
              </a:rPr>
            </a:br>
            <a:r>
              <a:rPr lang="es-ES" sz="4800" dirty="0">
                <a:solidFill>
                  <a:schemeClr val="bg1"/>
                </a:solidFill>
              </a:rPr>
              <a:t>la fecha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4CE76E1-050F-7619-0B65-C0004D399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93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s-ES" dirty="0"/>
              <a:t>Entrega de la primera recarga de agua para todos los cursos</a:t>
            </a:r>
          </a:p>
          <a:p>
            <a:pPr algn="l"/>
            <a:r>
              <a:rPr lang="es-ES" dirty="0"/>
              <a:t>Dos aportes sociales por situación de enfermedad:</a:t>
            </a:r>
          </a:p>
        </p:txBody>
      </p:sp>
      <p:pic>
        <p:nvPicPr>
          <p:cNvPr id="5" name="Imagen 4" descr="Colegio Cardenal | Antonio Samoré">
            <a:extLst>
              <a:ext uri="{FF2B5EF4-FFF2-40B4-BE49-F238E27FC236}">
                <a16:creationId xmlns="" xmlns:a16="http://schemas.microsoft.com/office/drawing/2014/main" id="{82691776-7967-9FAD-9E7A-EF92CDD47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935" y="382219"/>
            <a:ext cx="1202047" cy="7383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6D474D2-E64E-7701-2085-3344654943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146" y="3787775"/>
            <a:ext cx="3169709" cy="26691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740055E-5E54-A502-BB78-A99388B370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750" y="3852333"/>
            <a:ext cx="2614084" cy="25400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82C6D393-0C66-32E5-0835-5F9D29DEEB17}"/>
              </a:ext>
            </a:extLst>
          </p:cNvPr>
          <p:cNvSpPr txBox="1"/>
          <p:nvPr/>
        </p:nvSpPr>
        <p:spPr>
          <a:xfrm>
            <a:off x="1259416" y="3280833"/>
            <a:ext cx="37570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Apoderado de </a:t>
            </a:r>
            <a:r>
              <a:rPr lang="es-ES" dirty="0" err="1"/>
              <a:t>Iann</a:t>
            </a:r>
            <a:r>
              <a:rPr lang="es-ES" dirty="0"/>
              <a:t> Cortez Tejada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83284D11-23F2-EBD8-4B10-63084C5AD382}"/>
              </a:ext>
            </a:extLst>
          </p:cNvPr>
          <p:cNvSpPr txBox="1"/>
          <p:nvPr/>
        </p:nvSpPr>
        <p:spPr>
          <a:xfrm>
            <a:off x="7039488" y="3280834"/>
            <a:ext cx="3725487" cy="370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Apoderado de Lisset </a:t>
            </a:r>
            <a:r>
              <a:rPr lang="es-ES" dirty="0" err="1"/>
              <a:t>Yampara</a:t>
            </a:r>
          </a:p>
        </p:txBody>
      </p:sp>
    </p:spTree>
    <p:extLst>
      <p:ext uri="{BB962C8B-B14F-4D97-AF65-F5344CB8AC3E}">
        <p14:creationId xmlns="" xmlns:p14="http://schemas.microsoft.com/office/powerpoint/2010/main" val="204482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0CCF7C-D613-DF94-F69E-327F10A2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3458"/>
            <a:ext cx="10515600" cy="1325563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Principales actividades para el 1° 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Semestre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D5539C2-E7B2-214A-366E-CD5CC0FF4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845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Día de la familia: </a:t>
            </a:r>
            <a:r>
              <a:rPr lang="es-ES" dirty="0" smtClean="0"/>
              <a:t>2 puntos de agua, zumba.</a:t>
            </a:r>
          </a:p>
          <a:p>
            <a:r>
              <a:rPr lang="es-ES" dirty="0" smtClean="0"/>
              <a:t>Día </a:t>
            </a:r>
            <a:r>
              <a:rPr lang="es-ES" dirty="0"/>
              <a:t>del Estudiante: Se mantiene el aporte de 4 jugos por curso</a:t>
            </a:r>
          </a:p>
          <a:p>
            <a:r>
              <a:rPr lang="es-ES" dirty="0"/>
              <a:t>Aniversario: Compra de las coronas, cetros y bandas</a:t>
            </a:r>
          </a:p>
          <a:p>
            <a:r>
              <a:rPr lang="es-ES" dirty="0"/>
              <a:t>Aporte celebración aniversario Séptimo y Octavos </a:t>
            </a:r>
            <a:endParaRPr lang="es-ES" dirty="0" smtClean="0"/>
          </a:p>
          <a:p>
            <a:r>
              <a:rPr lang="es-CL" dirty="0" smtClean="0"/>
              <a:t>Bingo organizado por CGP. ( junio fecha a confirmar)</a:t>
            </a:r>
            <a:endParaRPr lang="es-ES" dirty="0"/>
          </a:p>
        </p:txBody>
      </p:sp>
      <p:pic>
        <p:nvPicPr>
          <p:cNvPr id="5" name="Imagen 4" descr="Colegio Cardenal | Antonio Samoré">
            <a:extLst>
              <a:ext uri="{FF2B5EF4-FFF2-40B4-BE49-F238E27FC236}">
                <a16:creationId xmlns="" xmlns:a16="http://schemas.microsoft.com/office/drawing/2014/main" id="{5DAEDA30-FF7F-15FE-6154-2A380A634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935" y="382219"/>
            <a:ext cx="1202047" cy="738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7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4E34B3-E412-9804-56AD-CB8CC7CE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Apoyos </a:t>
            </a:r>
            <a:r>
              <a:rPr lang="es-ES" dirty="0" smtClean="0">
                <a:solidFill>
                  <a:schemeClr val="bg1"/>
                </a:solidFill>
              </a:rPr>
              <a:t>Fijos anual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52C1E09-4E71-8644-298A-165F9EE9D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84" y="1850562"/>
            <a:ext cx="1051560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smtClean="0"/>
              <a:t>Academias.</a:t>
            </a:r>
          </a:p>
          <a:p>
            <a:r>
              <a:rPr lang="es-ES" dirty="0"/>
              <a:t>Aporte </a:t>
            </a:r>
            <a:r>
              <a:rPr lang="es-ES" dirty="0" smtClean="0"/>
              <a:t>Social. </a:t>
            </a:r>
            <a:r>
              <a:rPr lang="es-ES" sz="2400" dirty="0" smtClean="0"/>
              <a:t>(Estudiante del colegio, apoderado (madre, padre)  por enfermedad o defunción</a:t>
            </a:r>
          </a:p>
          <a:p>
            <a:r>
              <a:rPr lang="es-ES" dirty="0" smtClean="0"/>
              <a:t>Finalización de año </a:t>
            </a:r>
            <a:r>
              <a:rPr lang="es-ES" dirty="0" err="1" smtClean="0"/>
              <a:t>kinder</a:t>
            </a:r>
            <a:r>
              <a:rPr lang="es-ES" dirty="0" smtClean="0"/>
              <a:t>, 8vos y 4tos medio.</a:t>
            </a:r>
          </a:p>
          <a:p>
            <a:r>
              <a:rPr lang="es-ES" dirty="0" smtClean="0"/>
              <a:t>Finalización de año a los cursos.</a:t>
            </a:r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Cada año </a:t>
            </a:r>
            <a:r>
              <a:rPr lang="es-ES" dirty="0" smtClean="0"/>
              <a:t>se realizan </a:t>
            </a:r>
            <a:r>
              <a:rPr lang="es-ES" dirty="0"/>
              <a:t>estos aportes, los cuales a veces se nos hacen poco y no llegan a todos, en particular a las academias.</a:t>
            </a:r>
          </a:p>
        </p:txBody>
      </p:sp>
      <p:pic>
        <p:nvPicPr>
          <p:cNvPr id="5" name="Imagen 4" descr="Colegio Cardenal | Antonio Samoré">
            <a:extLst>
              <a:ext uri="{FF2B5EF4-FFF2-40B4-BE49-F238E27FC236}">
                <a16:creationId xmlns="" xmlns:a16="http://schemas.microsoft.com/office/drawing/2014/main" id="{576ECB3C-3ED0-9AC6-5208-0199194CD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935" y="382219"/>
            <a:ext cx="1202047" cy="738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158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FDFBD3-CB8D-5E5B-CDC0-0F83F981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Elección de directiva 2026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3473CC9-A44D-EFF9-A600-79AD41450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Este año se debe realizar un cambio en la totalidad de la directiva.</a:t>
            </a:r>
          </a:p>
          <a:p>
            <a:r>
              <a:rPr lang="es-ES" dirty="0"/>
              <a:t>Llevamos 4 periodos en el cargo, y las elecciones deben de ser </a:t>
            </a:r>
            <a:br>
              <a:rPr lang="es-ES" dirty="0"/>
            </a:br>
            <a:r>
              <a:rPr lang="es-ES" dirty="0"/>
              <a:t>cada 2 años.</a:t>
            </a:r>
          </a:p>
          <a:p>
            <a:r>
              <a:rPr lang="es-ES" dirty="0"/>
              <a:t>Solicitamos el apoyo formal del colegio en difusión, en reuniones, y en brindar un espacio en la página del colegio.</a:t>
            </a:r>
          </a:p>
        </p:txBody>
      </p:sp>
      <p:pic>
        <p:nvPicPr>
          <p:cNvPr id="5" name="Imagen 4" descr="Colegio Cardenal | Antonio Samoré">
            <a:extLst>
              <a:ext uri="{FF2B5EF4-FFF2-40B4-BE49-F238E27FC236}">
                <a16:creationId xmlns="" xmlns:a16="http://schemas.microsoft.com/office/drawing/2014/main" id="{C000AA85-BBD8-58D3-B0A8-8910ACC4E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935" y="382219"/>
            <a:ext cx="1202047" cy="7383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7C2E211-1E0B-7883-1334-0230A4E2D344}"/>
              </a:ext>
            </a:extLst>
          </p:cNvPr>
          <p:cNvSpPr txBox="1"/>
          <p:nvPr/>
        </p:nvSpPr>
        <p:spPr>
          <a:xfrm>
            <a:off x="1238249" y="4656667"/>
            <a:ext cx="97155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Es importante dar seriedad al proceso</a:t>
            </a:r>
            <a:endParaRPr lang="es-E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102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191</Words>
  <Application>Microsoft Office PowerPoint</Application>
  <PresentationFormat>Personalizado</PresentationFormat>
  <Paragraphs>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1era REUNIÓN AMPLIADA  CENTRO GENERAL DE PADRES</vt:lpstr>
      <vt:lpstr>Diapositiva 2</vt:lpstr>
      <vt:lpstr>Organización: </vt:lpstr>
      <vt:lpstr>DIRECTIVA :</vt:lpstr>
      <vt:lpstr>Aportes recaudados 2025: $5.450.000</vt:lpstr>
      <vt:lpstr>Actividades y acciones realizadas a  la fecha</vt:lpstr>
      <vt:lpstr>Principales actividades para el 1°  Semestre</vt:lpstr>
      <vt:lpstr>Apoyos Fijos anual</vt:lpstr>
      <vt:lpstr>Elección de directiva 2026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1er CONSEJO ESCOLAR  CENTRO GENERAL DE PADRES</dc:title>
  <dc:creator>Eparvu</dc:creator>
  <cp:lastModifiedBy>Eparvu</cp:lastModifiedBy>
  <cp:revision>199</cp:revision>
  <dcterms:created xsi:type="dcterms:W3CDTF">2025-04-10T17:20:32Z</dcterms:created>
  <dcterms:modified xsi:type="dcterms:W3CDTF">2025-05-05T22:29:55Z</dcterms:modified>
</cp:coreProperties>
</file>